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sldIdLst>
    <p:sldId id="280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68" r:id="rId16"/>
    <p:sldId id="269" r:id="rId17"/>
    <p:sldId id="272" r:id="rId18"/>
    <p:sldId id="270" r:id="rId19"/>
    <p:sldId id="273" r:id="rId20"/>
    <p:sldId id="271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66"/>
    <a:srgbClr val="FF3399"/>
    <a:srgbClr val="FF0066"/>
    <a:srgbClr val="FFFF66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6" d="100"/>
          <a:sy n="66" d="100"/>
        </p:scale>
        <p:origin x="-12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0C1196-3D71-405A-B80A-CDE4922674FF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3C3A68-9970-4FE6-A1FA-F22AA1B2E02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3A68-9970-4FE6-A1FA-F22AA1B2E029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3A68-9970-4FE6-A1FA-F22AA1B2E029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3A68-9970-4FE6-A1FA-F22AA1B2E029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3A68-9970-4FE6-A1FA-F22AA1B2E029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3A68-9970-4FE6-A1FA-F22AA1B2E029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3A68-9970-4FE6-A1FA-F22AA1B2E029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B8B7B-3579-4226-B9A7-154DEAA6B363}" type="datetimeFigureOut">
              <a:rPr lang="ar-IQ" smtClean="0"/>
              <a:pPr/>
              <a:t>06/03/1440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4C5029-0D82-4160-BE36-96AA3269E76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1412776"/>
            <a:ext cx="7772400" cy="1470025"/>
          </a:xfrm>
          <a:prstGeom prst="rect">
            <a:avLst/>
          </a:prstGeom>
          <a:effectLst>
            <a:outerShdw dist="68392" dir="1308085" algn="ctr" rotWithShape="0">
              <a:schemeClr val="bg1"/>
            </a:outerShdw>
          </a:effectLst>
        </p:spPr>
        <p:txBody>
          <a:bodyPr vert="horz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6600" b="0" i="0" u="none" strike="noStrike" kern="1200" cap="all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PT Bold Heading" pitchFamily="2" charset="-78"/>
              </a:rPr>
              <a:t>الهندسة الصناعية </a:t>
            </a:r>
            <a:endParaRPr kumimoji="0" lang="en-US" sz="6600" b="0" i="0" u="none" strike="noStrike" kern="1200" cap="all" spc="0" normalizeH="0" baseline="0" noProof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3384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Engineering</a:t>
            </a:r>
          </a:p>
          <a:p>
            <a:pPr algn="ctr" rtl="0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Engineering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80112" y="-27384"/>
            <a:ext cx="3456384" cy="990600"/>
          </a:xfrm>
          <a:prstGeom prst="ellipseRibbon">
            <a:avLst>
              <a:gd name="adj1" fmla="val 39264"/>
              <a:gd name="adj2" fmla="val 63537"/>
              <a:gd name="adj3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ar-IQ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759428" y="377528"/>
            <a:ext cx="143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Leature-7</a:t>
            </a:r>
            <a:endParaRPr lang="ar-IQ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6323" y="5445224"/>
            <a:ext cx="4842993" cy="9787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ar-IQ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مدرس المادة</a:t>
            </a:r>
          </a:p>
          <a:p>
            <a:pPr algn="ctr">
              <a:lnSpc>
                <a:spcPct val="80000"/>
              </a:lnSpc>
              <a:defRPr/>
            </a:pPr>
            <a:r>
              <a:rPr lang="ar-IQ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أ.م.د. </a:t>
            </a:r>
            <a:r>
              <a:rPr lang="ar-IQ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مزهر طه محمد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صورة 8" descr="1235042_296397363831861_1401777003_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39" b="11926"/>
          <a:stretch>
            <a:fillRect/>
          </a:stretch>
        </p:blipFill>
        <p:spPr bwMode="auto">
          <a:xfrm>
            <a:off x="3779912" y="0"/>
            <a:ext cx="1262418" cy="10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مشاريع الطلبة\Primavera 6\56498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068960"/>
            <a:ext cx="1944216" cy="1845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907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صورة 4" descr="http://img181.imageshack.us/img181/4198/77514789of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437064" y="590208"/>
              <a:ext cx="669674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148064" y="3140968"/>
            <a:ext cx="288032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منطقة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Bar Chart  Area</a:t>
            </a:r>
            <a:endParaRPr lang="ar-IQ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31640" y="2924944"/>
            <a:ext cx="288032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منطقة جدول البيانات </a:t>
            </a:r>
            <a:endParaRPr lang="ar-IQ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03648" y="5661248"/>
            <a:ext cx="165618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كود النشاط</a:t>
            </a:r>
            <a:endParaRPr lang="ar-IQ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1331640" y="5085184"/>
            <a:ext cx="36004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39552" y="6581001"/>
            <a:ext cx="1152128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اظافة</a:t>
            </a:r>
            <a:r>
              <a:rPr lang="ar-S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 نشاط جديد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cxnSp>
        <p:nvCxnSpPr>
          <p:cNvPr id="13" name="رابط كسهم مستقيم 12"/>
          <p:cNvCxnSpPr>
            <a:stCxn id="12" idx="0"/>
          </p:cNvCxnSpPr>
          <p:nvPr/>
        </p:nvCxnSpPr>
        <p:spPr>
          <a:xfrm flipH="1" flipV="1">
            <a:off x="1043608" y="6237312"/>
            <a:ext cx="72008" cy="3436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4499992" y="4941168"/>
            <a:ext cx="4032448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مربع نص 16"/>
          <p:cNvSpPr txBox="1"/>
          <p:nvPr/>
        </p:nvSpPr>
        <p:spPr>
          <a:xfrm>
            <a:off x="7668344" y="6093296"/>
            <a:ext cx="14756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النشاطات الفرعية 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18" name="سهم للأسفل 17"/>
          <p:cNvSpPr/>
          <p:nvPr/>
        </p:nvSpPr>
        <p:spPr>
          <a:xfrm rot="16200000">
            <a:off x="4175956" y="5049180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9" name="مربع نص 18"/>
          <p:cNvSpPr txBox="1"/>
          <p:nvPr/>
        </p:nvSpPr>
        <p:spPr>
          <a:xfrm>
            <a:off x="7236296" y="1484784"/>
            <a:ext cx="14756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زمن انتهاء المشروع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7380312" y="178767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1" name="مربع نص 20"/>
          <p:cNvSpPr txBox="1"/>
          <p:nvPr/>
        </p:nvSpPr>
        <p:spPr>
          <a:xfrm>
            <a:off x="3347864" y="4293096"/>
            <a:ext cx="14756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IQ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وصف النشاط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منحني إلى الأسفل 4"/>
          <p:cNvSpPr/>
          <p:nvPr/>
        </p:nvSpPr>
        <p:spPr>
          <a:xfrm>
            <a:off x="1187624" y="0"/>
            <a:ext cx="7560840" cy="2664296"/>
          </a:xfrm>
          <a:prstGeom prst="ellipseRibbon">
            <a:avLst>
              <a:gd name="adj1" fmla="val 48452"/>
              <a:gd name="adj2" fmla="val 64513"/>
              <a:gd name="adj3" fmla="val 12500"/>
            </a:avLst>
          </a:prstGeom>
          <a:solidFill>
            <a:srgbClr val="CC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11" name="مجموعة 10"/>
          <p:cNvGrpSpPr/>
          <p:nvPr/>
        </p:nvGrpSpPr>
        <p:grpSpPr>
          <a:xfrm>
            <a:off x="-36512" y="1620089"/>
            <a:ext cx="9180512" cy="5237911"/>
            <a:chOff x="-36512" y="1620089"/>
            <a:chExt cx="9180512" cy="5237911"/>
          </a:xfrm>
        </p:grpSpPr>
        <p:sp>
          <p:nvSpPr>
            <p:cNvPr id="4" name="مربع نص 3"/>
            <p:cNvSpPr txBox="1"/>
            <p:nvPr/>
          </p:nvSpPr>
          <p:spPr>
            <a:xfrm>
              <a:off x="1403648" y="1620089"/>
              <a:ext cx="7200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200" dirty="0" smtClean="0">
                  <a:solidFill>
                    <a:schemeClr val="bg1"/>
                  </a:solidFill>
                  <a:cs typeface="PT Bold Heading" pitchFamily="2" charset="-78"/>
                </a:rPr>
                <a:t>خطوات عمل مشروع جديد </a:t>
              </a:r>
              <a:endParaRPr lang="ar-IQ" sz="3200" dirty="0">
                <a:solidFill>
                  <a:schemeClr val="bg1"/>
                </a:solidFill>
                <a:cs typeface="PT Bold Heading" pitchFamily="2" charset="-78"/>
              </a:endParaRPr>
            </a:p>
          </p:txBody>
        </p:sp>
        <p:grpSp>
          <p:nvGrpSpPr>
            <p:cNvPr id="8" name="مجموعة 7"/>
            <p:cNvGrpSpPr/>
            <p:nvPr/>
          </p:nvGrpSpPr>
          <p:grpSpPr>
            <a:xfrm>
              <a:off x="-36512" y="2844439"/>
              <a:ext cx="4896544" cy="4013561"/>
              <a:chOff x="0" y="2844439"/>
              <a:chExt cx="4896544" cy="4013561"/>
            </a:xfrm>
          </p:grpSpPr>
          <p:pic>
            <p:nvPicPr>
              <p:cNvPr id="6" name="صورة 5" descr="17988256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2844439"/>
                <a:ext cx="4896544" cy="4013561"/>
              </a:xfrm>
              <a:prstGeom prst="rect">
                <a:avLst/>
              </a:prstGeom>
            </p:spPr>
          </p:pic>
          <p:pic>
            <p:nvPicPr>
              <p:cNvPr id="7" name="صورة 6" descr="primaveralogo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1560" y="5301208"/>
                <a:ext cx="3810000" cy="7715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pic>
        </p:grpSp>
        <p:pic>
          <p:nvPicPr>
            <p:cNvPr id="9" name="صورة 8" descr="5649837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4048" y="2852936"/>
              <a:ext cx="4139952" cy="4005064"/>
            </a:xfrm>
            <a:prstGeom prst="rect">
              <a:avLst/>
            </a:prstGeom>
          </p:spPr>
        </p:pic>
        <p:sp>
          <p:nvSpPr>
            <p:cNvPr id="10" name="مستطيل 9"/>
            <p:cNvSpPr/>
            <p:nvPr/>
          </p:nvSpPr>
          <p:spPr>
            <a:xfrm>
              <a:off x="1835696" y="3789040"/>
              <a:ext cx="2088232" cy="5040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>
                <a:cs typeface="PT Bold Heading" pitchFamily="2" charset="-78"/>
              </a:rPr>
              <a:t>1- لعمل مشروع جديد نضغط على ملف </a:t>
            </a:r>
            <a:r>
              <a:rPr lang="en-US" sz="2000" dirty="0" smtClean="0">
                <a:cs typeface="PT Bold Heading" pitchFamily="2" charset="-78"/>
              </a:rPr>
              <a:t>File</a:t>
            </a:r>
            <a:r>
              <a:rPr lang="ar-IQ" sz="2000" dirty="0" smtClean="0">
                <a:cs typeface="PT Bold Heading" pitchFamily="2" charset="-78"/>
              </a:rPr>
              <a:t> ونختار جديد </a:t>
            </a:r>
            <a:r>
              <a:rPr lang="en-US" sz="2000" dirty="0" smtClean="0">
                <a:cs typeface="PT Bold Heading" pitchFamily="2" charset="-78"/>
              </a:rPr>
              <a:t> New</a:t>
            </a:r>
            <a:r>
              <a:rPr lang="ar-IQ" sz="2000" dirty="0" smtClean="0">
                <a:cs typeface="PT Bold Heading" pitchFamily="2" charset="-78"/>
              </a:rPr>
              <a:t>  او بالضغط على </a:t>
            </a:r>
            <a:endParaRPr lang="ar-IQ" sz="2000" dirty="0">
              <a:cs typeface="PT Bold Heading" pitchFamily="2" charset="-78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0" y="1124744"/>
            <a:ext cx="6444208" cy="5040560"/>
            <a:chOff x="0" y="0"/>
            <a:chExt cx="9144000" cy="6858000"/>
          </a:xfrm>
        </p:grpSpPr>
        <p:pic>
          <p:nvPicPr>
            <p:cNvPr id="8" name="صورة 7" descr="http://img181.imageshack.us/img181/4198/77514789of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مستطيل 8"/>
            <p:cNvSpPr/>
            <p:nvPr/>
          </p:nvSpPr>
          <p:spPr>
            <a:xfrm>
              <a:off x="437064" y="590208"/>
              <a:ext cx="669674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2987824" y="2492896"/>
            <a:ext cx="6034473" cy="4437112"/>
            <a:chOff x="2987824" y="2492896"/>
            <a:chExt cx="6034473" cy="4437112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2492896"/>
              <a:ext cx="6034473" cy="443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مربع نص 14"/>
            <p:cNvSpPr txBox="1"/>
            <p:nvPr/>
          </p:nvSpPr>
          <p:spPr>
            <a:xfrm>
              <a:off x="5220073" y="3356992"/>
              <a:ext cx="144016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1600" b="1" dirty="0" smtClean="0">
                  <a:latin typeface="Times New Roman" pitchFamily="18" charset="0"/>
                  <a:cs typeface="Times New Roman" pitchFamily="18" charset="0"/>
                </a:rPr>
                <a:t>اسم المستخدم </a:t>
              </a:r>
              <a:endParaRPr lang="ar-IQ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5580113" y="3645024"/>
              <a:ext cx="144016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1600" b="1" dirty="0" smtClean="0">
                  <a:latin typeface="Times New Roman" pitchFamily="18" charset="0"/>
                  <a:cs typeface="Times New Roman" pitchFamily="18" charset="0"/>
                </a:rPr>
                <a:t>يظهر تلقائي</a:t>
              </a:r>
              <a:endParaRPr lang="ar-IQ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5940153" y="3954542"/>
              <a:ext cx="144016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1600" b="1" dirty="0" smtClean="0">
                  <a:latin typeface="Times New Roman" pitchFamily="18" charset="0"/>
                  <a:cs typeface="Times New Roman" pitchFamily="18" charset="0"/>
                </a:rPr>
                <a:t>عنوان المشروع</a:t>
              </a:r>
              <a:endParaRPr lang="ar-IQ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5477625" y="4251568"/>
              <a:ext cx="144016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1600" b="1" dirty="0" smtClean="0">
                  <a:latin typeface="Times New Roman" pitchFamily="18" charset="0"/>
                  <a:cs typeface="Times New Roman" pitchFamily="18" charset="0"/>
                </a:rPr>
                <a:t>اسم الشركة</a:t>
              </a:r>
              <a:endParaRPr lang="ar-IQ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47315" t="24235" r="50471" b="70844"/>
          <a:stretch>
            <a:fillRect/>
          </a:stretch>
        </p:blipFill>
        <p:spPr bwMode="auto">
          <a:xfrm>
            <a:off x="1259632" y="404664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رابط كسهم مستقيم 10"/>
          <p:cNvCxnSpPr/>
          <p:nvPr/>
        </p:nvCxnSpPr>
        <p:spPr>
          <a:xfrm>
            <a:off x="251520" y="1556792"/>
            <a:ext cx="3384376" cy="129614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3851920" y="2348880"/>
            <a:ext cx="2376264" cy="5040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-108520" y="1196752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6" name="شكل بيضاوي 25"/>
          <p:cNvSpPr/>
          <p:nvPr/>
        </p:nvSpPr>
        <p:spPr>
          <a:xfrm>
            <a:off x="5868144" y="1988840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7944" t="37031" r="21140" b="8829"/>
          <a:stretch>
            <a:fillRect/>
          </a:stretch>
        </p:blipFill>
        <p:spPr bwMode="auto">
          <a:xfrm>
            <a:off x="683568" y="1397905"/>
            <a:ext cx="7848872" cy="469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primavera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810000" cy="771525"/>
          </a:xfrm>
          <a:prstGeom prst="rect">
            <a:avLst/>
          </a:prstGeom>
        </p:spPr>
      </p:pic>
      <p:pic>
        <p:nvPicPr>
          <p:cNvPr id="6" name="صورة 5" descr="564983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7896" y="0"/>
            <a:ext cx="936104" cy="9807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0" y="0"/>
            <a:ext cx="5508104" cy="4653136"/>
            <a:chOff x="0" y="0"/>
            <a:chExt cx="9144000" cy="6858000"/>
          </a:xfrm>
        </p:grpSpPr>
        <p:pic>
          <p:nvPicPr>
            <p:cNvPr id="8" name="صورة 7" descr="http://img181.imageshack.us/img181/4198/77514789of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مستطيل 8"/>
            <p:cNvSpPr/>
            <p:nvPr/>
          </p:nvSpPr>
          <p:spPr>
            <a:xfrm>
              <a:off x="437064" y="590208"/>
              <a:ext cx="669674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pic>
        <p:nvPicPr>
          <p:cNvPr id="5" name="صورة 4" descr="http://img181.imageshack.us/img181/4198/77514789of4.jpg"/>
          <p:cNvPicPr/>
          <p:nvPr/>
        </p:nvPicPr>
        <p:blipFill>
          <a:blip r:embed="rId2" cstate="print"/>
          <a:srcRect l="49213" t="67199"/>
          <a:stretch>
            <a:fillRect/>
          </a:stretch>
        </p:blipFill>
        <p:spPr bwMode="auto">
          <a:xfrm>
            <a:off x="3275856" y="3905672"/>
            <a:ext cx="58681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سهم إلى اليمين 9"/>
          <p:cNvSpPr/>
          <p:nvPr/>
        </p:nvSpPr>
        <p:spPr>
          <a:xfrm rot="3421048">
            <a:off x="4045558" y="3640490"/>
            <a:ext cx="778826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مربع نص 10"/>
          <p:cNvSpPr txBox="1"/>
          <p:nvPr/>
        </p:nvSpPr>
        <p:spPr>
          <a:xfrm>
            <a:off x="3347864" y="6581001"/>
            <a:ext cx="1152128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اظافة</a:t>
            </a:r>
            <a:r>
              <a:rPr lang="ar-S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 نشاط جديد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flipH="1" flipV="1">
            <a:off x="3779912" y="6165304"/>
            <a:ext cx="72008" cy="3436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7524328" y="6309320"/>
            <a:ext cx="115212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IQ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الانتقال الى النشاط التالي 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H="1" flipV="1">
            <a:off x="6948264" y="6021288"/>
            <a:ext cx="720080" cy="2716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1331640" y="249289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/>
          <p:cNvGrpSpPr/>
          <p:nvPr/>
        </p:nvGrpSpPr>
        <p:grpSpPr>
          <a:xfrm>
            <a:off x="0" y="1268760"/>
            <a:ext cx="8892480" cy="5040560"/>
            <a:chOff x="0" y="1268760"/>
            <a:chExt cx="8892480" cy="5040560"/>
          </a:xfrm>
        </p:grpSpPr>
        <p:grpSp>
          <p:nvGrpSpPr>
            <p:cNvPr id="38" name="مجموعة 37"/>
            <p:cNvGrpSpPr/>
            <p:nvPr/>
          </p:nvGrpSpPr>
          <p:grpSpPr>
            <a:xfrm>
              <a:off x="0" y="1268760"/>
              <a:ext cx="8892480" cy="5040560"/>
              <a:chOff x="0" y="1268760"/>
              <a:chExt cx="8892480" cy="504056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458" t="15750" r="20859" b="15345"/>
              <a:stretch>
                <a:fillRect/>
              </a:stretch>
            </p:blipFill>
            <p:spPr bwMode="auto">
              <a:xfrm>
                <a:off x="1115616" y="1268760"/>
                <a:ext cx="6984776" cy="504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مربع نص 4"/>
              <p:cNvSpPr txBox="1"/>
              <p:nvPr/>
            </p:nvSpPr>
            <p:spPr>
              <a:xfrm>
                <a:off x="7236296" y="2996952"/>
                <a:ext cx="1656184" cy="70788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PT Bold Heading" pitchFamily="2" charset="-78"/>
                  </a:rPr>
                  <a:t>كود النشاط</a:t>
                </a:r>
                <a:endParaRPr lang="ar-IQ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PT Bold Heading" pitchFamily="2" charset="-78"/>
                </a:endParaRPr>
              </a:p>
              <a:p>
                <a:pPr algn="ctr"/>
                <a:r>
                  <a:rPr lang="ar-IQ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PT Bold Heading" pitchFamily="2" charset="-78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PT Bold Heading" pitchFamily="2" charset="-78"/>
                  </a:rPr>
                  <a:t>ID</a:t>
                </a:r>
                <a:endParaRPr lang="ar-IQ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PT Bold Heading" pitchFamily="2" charset="-78"/>
                </a:endParaRPr>
              </a:p>
            </p:txBody>
          </p:sp>
          <p:sp>
            <p:nvSpPr>
              <p:cNvPr id="6" name="مربع نص 5"/>
              <p:cNvSpPr txBox="1"/>
              <p:nvPr/>
            </p:nvSpPr>
            <p:spPr>
              <a:xfrm>
                <a:off x="0" y="5373216"/>
                <a:ext cx="1475656" cy="27699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PT Bold Heading" pitchFamily="2" charset="-78"/>
                  </a:rPr>
                  <a:t>النشاطات الفرعية </a:t>
                </a:r>
                <a:endParaRPr lang="ar-IQ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PT Bold Heading" pitchFamily="2" charset="-78"/>
                </a:endParaRPr>
              </a:p>
            </p:txBody>
          </p:sp>
          <p:sp>
            <p:nvSpPr>
              <p:cNvPr id="9" name="سهم للأسفل 8"/>
              <p:cNvSpPr/>
              <p:nvPr/>
            </p:nvSpPr>
            <p:spPr>
              <a:xfrm rot="16200000">
                <a:off x="827584" y="2204864"/>
                <a:ext cx="576064" cy="72008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مستطيل 9"/>
              <p:cNvSpPr/>
              <p:nvPr/>
            </p:nvSpPr>
            <p:spPr>
              <a:xfrm>
                <a:off x="3995936" y="4149080"/>
                <a:ext cx="1584176" cy="3600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1" name="مستطيل 10"/>
              <p:cNvSpPr/>
              <p:nvPr/>
            </p:nvSpPr>
            <p:spPr>
              <a:xfrm>
                <a:off x="2987824" y="3789040"/>
                <a:ext cx="864096" cy="3600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2" name="مستطيل 11"/>
              <p:cNvSpPr/>
              <p:nvPr/>
            </p:nvSpPr>
            <p:spPr>
              <a:xfrm>
                <a:off x="1475656" y="3429000"/>
                <a:ext cx="1296144" cy="3684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5" name="مستطيل 14"/>
              <p:cNvSpPr/>
              <p:nvPr/>
            </p:nvSpPr>
            <p:spPr>
              <a:xfrm>
                <a:off x="3131840" y="5877272"/>
                <a:ext cx="936104" cy="3684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17" name="رابط كسهم مستقيم 16"/>
              <p:cNvCxnSpPr/>
              <p:nvPr/>
            </p:nvCxnSpPr>
            <p:spPr>
              <a:xfrm flipH="1" flipV="1">
                <a:off x="2627784" y="3717032"/>
                <a:ext cx="648072" cy="216024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رابط كسهم مستقيم 18"/>
              <p:cNvCxnSpPr/>
              <p:nvPr/>
            </p:nvCxnSpPr>
            <p:spPr>
              <a:xfrm flipV="1">
                <a:off x="3513088" y="3954264"/>
                <a:ext cx="72008" cy="19442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كسهم مستقيم 27"/>
              <p:cNvCxnSpPr/>
              <p:nvPr/>
            </p:nvCxnSpPr>
            <p:spPr>
              <a:xfrm flipV="1">
                <a:off x="3779912" y="4365104"/>
                <a:ext cx="1440160" cy="15841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رابط مستقيم 30"/>
              <p:cNvCxnSpPr/>
              <p:nvPr/>
            </p:nvCxnSpPr>
            <p:spPr>
              <a:xfrm flipH="1">
                <a:off x="3203848" y="6165304"/>
                <a:ext cx="2160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رابط مستقيم 31"/>
              <p:cNvCxnSpPr/>
              <p:nvPr/>
            </p:nvCxnSpPr>
            <p:spPr>
              <a:xfrm flipH="1">
                <a:off x="3635896" y="6165304"/>
                <a:ext cx="2160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رابط مستقيم 32"/>
              <p:cNvCxnSpPr/>
              <p:nvPr/>
            </p:nvCxnSpPr>
            <p:spPr>
              <a:xfrm flipH="1">
                <a:off x="3504580" y="6165304"/>
                <a:ext cx="636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رابط مستقيم 39"/>
            <p:cNvCxnSpPr/>
            <p:nvPr/>
          </p:nvCxnSpPr>
          <p:spPr>
            <a:xfrm flipH="1">
              <a:off x="1590644" y="1542840"/>
              <a:ext cx="1584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 flipH="1">
              <a:off x="2555776" y="1916832"/>
              <a:ext cx="52565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070" t="14765" r="23907" b="12392"/>
          <a:stretch>
            <a:fillRect/>
          </a:stretch>
        </p:blipFill>
        <p:spPr bwMode="auto">
          <a:xfrm>
            <a:off x="2015208" y="0"/>
            <a:ext cx="7128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0" y="1268760"/>
            <a:ext cx="1763688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ar-IQ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علامة #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ar-IQ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تعني الخانات التي سوف يتم حجزها ويجب ان لا تزيد عن 10 خانات  </a:t>
            </a:r>
            <a:endParaRPr lang="ar-IQ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1691680" y="1484784"/>
            <a:ext cx="237626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5508104" y="980728"/>
            <a:ext cx="1475656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>النشاطات الفرعية </a:t>
            </a:r>
            <a:endParaRPr lang="ar-IQ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cxnSp>
        <p:nvCxnSpPr>
          <p:cNvPr id="13" name="رابط كسهم مستقيم 12"/>
          <p:cNvCxnSpPr>
            <a:stCxn id="12" idx="1"/>
          </p:cNvCxnSpPr>
          <p:nvPr/>
        </p:nvCxnSpPr>
        <p:spPr>
          <a:xfrm flipH="1">
            <a:off x="5004048" y="1119228"/>
            <a:ext cx="504056" cy="5815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4572000" y="2564904"/>
            <a:ext cx="144016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قوس كبير أيمن 16"/>
          <p:cNvSpPr/>
          <p:nvPr/>
        </p:nvSpPr>
        <p:spPr>
          <a:xfrm>
            <a:off x="4283968" y="4077072"/>
            <a:ext cx="360040" cy="115212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مربع نص 17"/>
          <p:cNvSpPr txBox="1"/>
          <p:nvPr/>
        </p:nvSpPr>
        <p:spPr>
          <a:xfrm>
            <a:off x="7236296" y="2924944"/>
            <a:ext cx="176368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النشاط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BOQ</a:t>
            </a:r>
            <a:r>
              <a:rPr lang="ar-IQ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عبارة عن 4 </a:t>
            </a:r>
            <a:r>
              <a:rPr lang="ar-IQ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خانات .</a:t>
            </a:r>
            <a:r>
              <a:rPr lang="ar-IQ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وبه</a:t>
            </a:r>
            <a:r>
              <a:rPr lang="ar-IQ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6 تفرعات </a:t>
            </a:r>
            <a:endParaRPr lang="ar-IQ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9" name="رابط كسهم مستقيم 18"/>
          <p:cNvCxnSpPr>
            <a:stCxn id="18" idx="1"/>
          </p:cNvCxnSpPr>
          <p:nvPr/>
        </p:nvCxnSpPr>
        <p:spPr>
          <a:xfrm flipH="1">
            <a:off x="4716016" y="3386609"/>
            <a:ext cx="2520280" cy="12665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899592" y="1484784"/>
            <a:ext cx="7308304" cy="5040560"/>
            <a:chOff x="899592" y="1484784"/>
            <a:chExt cx="7308304" cy="50405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517" t="23625" r="20313" b="7470"/>
            <a:stretch>
              <a:fillRect/>
            </a:stretch>
          </p:blipFill>
          <p:spPr bwMode="auto">
            <a:xfrm>
              <a:off x="899592" y="1484784"/>
              <a:ext cx="7308304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سهم للأسفل 4"/>
            <p:cNvSpPr/>
            <p:nvPr/>
          </p:nvSpPr>
          <p:spPr>
            <a:xfrm rot="16200000">
              <a:off x="6588224" y="3356992"/>
              <a:ext cx="576064" cy="7200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cxnSp>
          <p:nvCxnSpPr>
            <p:cNvPr id="7" name="رابط مستقيم 6"/>
            <p:cNvCxnSpPr/>
            <p:nvPr/>
          </p:nvCxnSpPr>
          <p:spPr>
            <a:xfrm>
              <a:off x="7524328" y="3789040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>
              <a:off x="7740352" y="3789040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مستطيل 9"/>
          <p:cNvSpPr/>
          <p:nvPr/>
        </p:nvSpPr>
        <p:spPr>
          <a:xfrm>
            <a:off x="3707904" y="2348880"/>
            <a:ext cx="28803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مستطيل 10"/>
          <p:cNvSpPr/>
          <p:nvPr/>
        </p:nvSpPr>
        <p:spPr>
          <a:xfrm>
            <a:off x="4021336" y="2348880"/>
            <a:ext cx="28803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0" y="0"/>
            <a:ext cx="6948264" cy="4653136"/>
            <a:chOff x="0" y="0"/>
            <a:chExt cx="9144000" cy="6858000"/>
          </a:xfrm>
        </p:grpSpPr>
        <p:pic>
          <p:nvPicPr>
            <p:cNvPr id="5" name="صورة 4" descr="http://img181.imageshack.us/img181/4198/77514789of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437064" y="590208"/>
              <a:ext cx="669674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478" y="1556792"/>
            <a:ext cx="483062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رابط كسهم مستقيم 14"/>
          <p:cNvCxnSpPr/>
          <p:nvPr/>
        </p:nvCxnSpPr>
        <p:spPr>
          <a:xfrm>
            <a:off x="539552" y="908720"/>
            <a:ext cx="446449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V="1">
            <a:off x="4059436" y="4000872"/>
            <a:ext cx="5760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8316416" y="4005064"/>
            <a:ext cx="82758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2" name="مربع نص 21"/>
          <p:cNvSpPr txBox="1"/>
          <p:nvPr/>
        </p:nvSpPr>
        <p:spPr>
          <a:xfrm>
            <a:off x="7164288" y="393249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ايام العطل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164288" y="364502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ايام العمل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316416" y="3717032"/>
            <a:ext cx="82758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2008" y="1124744"/>
            <a:ext cx="8964488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برنامج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مختص </a:t>
            </a:r>
            <a:r>
              <a:rPr lang="ar-SA" sz="2000" b="1" dirty="0" err="1">
                <a:latin typeface="Times New Roman" pitchFamily="18" charset="0"/>
                <a:cs typeface="Times New Roman" pitchFamily="18" charset="0"/>
              </a:rPr>
              <a:t>بادارة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الاعمال من حيث ادارة وتنظيم المشاريع وتقييمها بالطرق الاحصائية والرسوم البيانية المختلفة التى تعرفكم على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مد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ى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الالتزام بتنفيذ المشروع حسب الخطط الموضوعة </a:t>
            </a:r>
            <a:r>
              <a:rPr lang="ar-SA" sz="2000" b="1" dirty="0" err="1">
                <a:latin typeface="Times New Roman" pitchFamily="18" charset="0"/>
                <a:cs typeface="Times New Roman" pitchFamily="18" charset="0"/>
              </a:rPr>
              <a:t>والامكانيات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 المتاحة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Primavera P6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ar-S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مميزات </a:t>
            </a:r>
            <a:r>
              <a:rPr lang="ar-IQ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</a:t>
            </a:r>
            <a:r>
              <a:rPr lang="ar-SA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برنامج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 :</a:t>
            </a:r>
          </a:p>
          <a:p>
            <a:pPr marL="182563" indent="-182563"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س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اعدكم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على الالتزام بتنفيذ المشروع وفق الخطط الموضوعة بدون اعاقة او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تأخير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وفق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الموارد المتاحة حيث يبين لكم اين ذهبت الموارد وكيف صرفت </a:t>
            </a:r>
            <a:r>
              <a:rPr lang="ar-IQ" sz="2000" b="1" dirty="0" err="1" smtClean="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IQ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 err="1" smtClean="0">
                <a:latin typeface="Times New Roman" pitchFamily="18" charset="0"/>
                <a:cs typeface="Times New Roman" pitchFamily="18" charset="0"/>
              </a:rPr>
              <a:t>واذا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كان هناك اهدار فى الموارد او تسيب او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سرقة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يعطيكم بيانات احصائية للعمل المنجز والمتبقى من الاعمال التى لم تنجز بحيث يمكنكم تعديل خططكم قبل نفاذ الوقت او الامكانيات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IQ" sz="2000" b="1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يمكنكم من تعديل الخطط الموضوعة بشكل سريع اذا لاحظتم انها لا تناسب خطوات التقدم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بالمشروع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b="1" dirty="0">
                <a:latin typeface="Times New Roman" pitchFamily="18" charset="0"/>
                <a:cs typeface="Times New Roman" pitchFamily="18" charset="0"/>
              </a:rPr>
              <a:t>يعطيكم ربط متكامل مع وسائل التكنولوجيا والاتصالات من حيث الربط بين رؤساء العمل لضمان استمرار التواصل المستمر بينهم لتحقيق افضل نتائج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للمشروع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347864" y="272842"/>
            <a:ext cx="55446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المقـدمـــــة:</a:t>
            </a:r>
            <a:r>
              <a:rPr lang="ar-IQ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ar-IQ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7" name="صورة 6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-171400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/>
          <p:cNvGrpSpPr/>
          <p:nvPr/>
        </p:nvGrpSpPr>
        <p:grpSpPr>
          <a:xfrm>
            <a:off x="0" y="0"/>
            <a:ext cx="9144000" cy="5444505"/>
            <a:chOff x="0" y="0"/>
            <a:chExt cx="9144000" cy="544450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شكل بيضاوي 9"/>
            <p:cNvSpPr/>
            <p:nvPr/>
          </p:nvSpPr>
          <p:spPr>
            <a:xfrm>
              <a:off x="3779912" y="0"/>
              <a:ext cx="57606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844824"/>
              <a:ext cx="3305175" cy="164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شكل بيضاوي 24"/>
            <p:cNvSpPr/>
            <p:nvPr/>
          </p:nvSpPr>
          <p:spPr>
            <a:xfrm>
              <a:off x="827584" y="0"/>
              <a:ext cx="576064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cxnSp>
          <p:nvCxnSpPr>
            <p:cNvPr id="26" name="رابط كسهم مستقيم 25"/>
            <p:cNvCxnSpPr/>
            <p:nvPr/>
          </p:nvCxnSpPr>
          <p:spPr>
            <a:xfrm>
              <a:off x="1115616" y="404664"/>
              <a:ext cx="576064" cy="16561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2348880"/>
              <a:ext cx="2581275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رابط كسهم مستقيم 28"/>
            <p:cNvCxnSpPr/>
            <p:nvPr/>
          </p:nvCxnSpPr>
          <p:spPr>
            <a:xfrm>
              <a:off x="4067944" y="404664"/>
              <a:ext cx="1080120" cy="20162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صورة 10" descr="http://img181.imageshack.us/img181/4198/77514789of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ستطيل 11"/>
            <p:cNvSpPr/>
            <p:nvPr/>
          </p:nvSpPr>
          <p:spPr>
            <a:xfrm>
              <a:off x="437064" y="590208"/>
              <a:ext cx="669674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6766123" cy="499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سهم للأسفل 13"/>
          <p:cNvSpPr/>
          <p:nvPr/>
        </p:nvSpPr>
        <p:spPr>
          <a:xfrm>
            <a:off x="2619276" y="523280"/>
            <a:ext cx="576064" cy="9361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صورة 5" descr="http://img181.imageshack.us/img181/4198/77514789of4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مستطيل 6"/>
            <p:cNvSpPr/>
            <p:nvPr/>
          </p:nvSpPr>
          <p:spPr>
            <a:xfrm>
              <a:off x="437064" y="590208"/>
              <a:ext cx="6696744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552728" cy="553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سهم للأسفل 8"/>
          <p:cNvSpPr/>
          <p:nvPr/>
        </p:nvSpPr>
        <p:spPr>
          <a:xfrm>
            <a:off x="1547664" y="476672"/>
            <a:ext cx="57606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7344" r="7857" b="52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CABA4Y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476319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1300842"/>
            <a:ext cx="8819456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واجه العديد من المهندسين مشكلة عند عمل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setup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لبرنامج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primavera 6.0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و انتشرت في العديد من المنتديات استفسارات حول طريقة تثبيت ذلك الاصدار من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الرنامج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 </a:t>
            </a:r>
            <a:r>
              <a:rPr kumimoji="0" lang="ar-IQ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لذا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يرجي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اتباع الخطوات التالية عند تثبيت هذا الاصدار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:-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الخطوة </a:t>
            </a:r>
            <a:r>
              <a:rPr lang="ar-IQ" b="1" dirty="0" err="1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الاولى :</a:t>
            </a:r>
            <a:endParaRPr lang="ar-IQ" b="1" dirty="0" smtClean="0"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اضغط علي الايقونة كما في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الصورة لبدء تثبيت البرنامج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1" name="مربع نص 10"/>
          <p:cNvSpPr txBox="1"/>
          <p:nvPr/>
        </p:nvSpPr>
        <p:spPr>
          <a:xfrm>
            <a:off x="611560" y="260648"/>
            <a:ext cx="83529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خطوات تنصيب البرنامج 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0" y="2348880"/>
            <a:ext cx="6588224" cy="4725144"/>
            <a:chOff x="0" y="2348880"/>
            <a:chExt cx="6588224" cy="4725144"/>
          </a:xfrm>
        </p:grpSpPr>
        <p:pic>
          <p:nvPicPr>
            <p:cNvPr id="12" name="صورة 11" descr="http://img132.imageshack.us/img132/7513/13599374lt7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348880"/>
              <a:ext cx="6588224" cy="43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شكل بيضاوي 12"/>
            <p:cNvSpPr/>
            <p:nvPr/>
          </p:nvSpPr>
          <p:spPr>
            <a:xfrm>
              <a:off x="3851920" y="5373216"/>
              <a:ext cx="1872208" cy="17008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668328" y="2348880"/>
              <a:ext cx="360039" cy="216024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6.0</a:t>
              </a:r>
              <a:endParaRPr kumimoji="0" lang="ar-IQ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801" t="7727" r="10161" b="16287"/>
          <a:stretch>
            <a:fillRect/>
          </a:stretch>
        </p:blipFill>
        <p:spPr bwMode="auto">
          <a:xfrm>
            <a:off x="323527" y="899103"/>
            <a:ext cx="7776865" cy="59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0080" y="188640"/>
            <a:ext cx="84239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الخطوة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kumimoji="0" lang="ar-IQ" sz="2000" b="1" i="0" u="none" strike="noStrike" cap="none" normalizeH="0" dirty="0" err="1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الثانية :</a:t>
            </a:r>
            <a:r>
              <a:rPr kumimoji="0" lang="ar-IQ" sz="2000" b="1" i="0" u="none" strike="noStrike" cap="none" normalizeH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بعد ذلك ادخل الكود الخاص بالمنتج و هو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EC-C01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ثم اضغط</a:t>
            </a:r>
            <a:r>
              <a:rPr lang="en-US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NEXT </a:t>
            </a:r>
            <a:endParaRPr kumimoji="0" lang="ar-IQ" sz="2000" b="1" i="0" u="none" strike="noStrike" cap="none" normalizeH="0" baseline="0" dirty="0" smtClean="0">
              <a:ln>
                <a:noFill/>
              </a:ln>
              <a:effectLst/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31891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3889" y="39975"/>
            <a:ext cx="637011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endParaRPr kumimoji="0" lang="ar-IQ" sz="1300" b="1" i="0" u="none" strike="noStrike" cap="none" normalizeH="0" baseline="0" dirty="0" smtClean="0">
              <a:ln>
                <a:noFill/>
              </a:ln>
              <a:effectLst/>
              <a:latin typeface="Simplified Arabic" pitchFamily="18" charset="-78"/>
              <a:ea typeface="Calibri" pitchFamily="34" charset="0"/>
              <a:cs typeface="Simplified Arabic" pitchFamily="18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الخطوة </a:t>
            </a:r>
            <a:r>
              <a:rPr lang="ar-IQ" sz="2000" b="1" dirty="0" err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الثالثة </a:t>
            </a:r>
            <a:r>
              <a:rPr lang="ar-IQ" sz="2000" b="1" dirty="0" err="1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:</a:t>
            </a:r>
            <a:r>
              <a:rPr lang="ar-IQ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تختار</a:t>
            </a:r>
            <a:r>
              <a:rPr lang="en-US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accept </a:t>
            </a:r>
            <a:r>
              <a:rPr lang="ar-SA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ثم </a:t>
            </a:r>
            <a:r>
              <a:rPr lang="ar-SA" sz="2000" b="1" dirty="0" err="1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تضغ</a:t>
            </a:r>
            <a:r>
              <a:rPr lang="ar-IQ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ط </a:t>
            </a:r>
            <a:r>
              <a:rPr lang="en-US" sz="2000" b="1" dirty="0" smtClean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</a:t>
            </a:r>
            <a:r>
              <a:rPr lang="en-US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next</a:t>
            </a:r>
            <a:br>
              <a:rPr lang="en-US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lang="en-US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lang="en-US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lang="en-US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lang="en-US" sz="2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/>
            </a:r>
            <a:br>
              <a:rPr kumimoji="0" lang="en-US" sz="1300" b="1" i="0" u="none" strike="noStrike" cap="none" normalizeH="0" baseline="0" dirty="0" smtClean="0">
                <a:ln>
                  <a:noFill/>
                </a:ln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434" name="AutoShape 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sp>
          <p:nvSpPr>
            <p:cNvPr id="18433" name="AutoShape 1"/>
            <p:cNvSpPr>
              <a:spLocks noChangeAspect="1" noChangeArrowheads="1"/>
            </p:cNvSpPr>
            <p:nvPr/>
          </p:nvSpPr>
          <p:spPr bwMode="auto">
            <a:xfrm>
              <a:off x="0" y="304800"/>
              <a:ext cx="304800" cy="3048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pic>
          <p:nvPicPr>
            <p:cNvPr id="9" name="صورة 8" descr="http://img167.imageshack.us/img167/655/89659790mq6.jpg"/>
            <p:cNvPicPr/>
            <p:nvPr/>
          </p:nvPicPr>
          <p:blipFill>
            <a:blip r:embed="rId3" cstate="print"/>
            <a:srcRect t="496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مستطيل 11"/>
            <p:cNvSpPr/>
            <p:nvPr/>
          </p:nvSpPr>
          <p:spPr>
            <a:xfrm>
              <a:off x="2903116" y="2518296"/>
              <a:ext cx="439248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ttp://img167.imageshack.us/img167/514/47960884ux2.jpg"/>
          <p:cNvPicPr/>
          <p:nvPr/>
        </p:nvPicPr>
        <p:blipFill>
          <a:blip r:embed="rId2" cstate="print"/>
          <a:srcRect t="5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ttp://img107.imageshack.us/img107/1318/35530834lc3.jpg"/>
          <p:cNvPicPr/>
          <p:nvPr/>
        </p:nvPicPr>
        <p:blipFill>
          <a:blip r:embed="rId2" cstate="print"/>
          <a:srcRect t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491880" y="4103360"/>
            <a:ext cx="2664296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latin typeface="Simplified Arabic" pitchFamily="18" charset="-78"/>
                <a:cs typeface="Simplified Arabic" pitchFamily="18" charset="-78"/>
              </a:rPr>
              <a:t>عملية التنصيب قد تستغرق بعض الوقت </a:t>
            </a:r>
            <a:endParaRPr lang="ar-IQ" sz="2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56498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023540" cy="97158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066813" cy="55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199</Words>
  <Application>Microsoft Office PowerPoint</Application>
  <PresentationFormat>On-screen Show (4:3)</PresentationFormat>
  <Paragraphs>55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رحلة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layth</dc:creator>
  <cp:lastModifiedBy>Dr.Muzher</cp:lastModifiedBy>
  <cp:revision>45</cp:revision>
  <dcterms:created xsi:type="dcterms:W3CDTF">2013-11-29T08:09:42Z</dcterms:created>
  <dcterms:modified xsi:type="dcterms:W3CDTF">2018-11-14T17:32:51Z</dcterms:modified>
</cp:coreProperties>
</file>